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5143500" cx="9144000"/>
  <p:notesSz cx="6858000" cy="9144000"/>
  <p:embeddedFontLst>
    <p:embeddedFont>
      <p:font typeface="Montserrat"/>
      <p:regular r:id="rId26"/>
      <p:bold r:id="rId27"/>
      <p:italic r:id="rId28"/>
      <p:boldItalic r:id="rId29"/>
    </p:embeddedFont>
    <p:embeddedFont>
      <p:font typeface="Montserrat Light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-regular.fntdata"/><Relationship Id="rId25" Type="http://schemas.openxmlformats.org/officeDocument/2006/relationships/slide" Target="slides/slide21.xml"/><Relationship Id="rId28" Type="http://schemas.openxmlformats.org/officeDocument/2006/relationships/font" Target="fonts/Montserrat-italic.fntdata"/><Relationship Id="rId27" Type="http://schemas.openxmlformats.org/officeDocument/2006/relationships/font" Target="fonts/Montserrat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Light-bold.fntdata"/><Relationship Id="rId30" Type="http://schemas.openxmlformats.org/officeDocument/2006/relationships/font" Target="fonts/MontserratLight-regular.fntdata"/><Relationship Id="rId11" Type="http://schemas.openxmlformats.org/officeDocument/2006/relationships/slide" Target="slides/slide7.xml"/><Relationship Id="rId33" Type="http://schemas.openxmlformats.org/officeDocument/2006/relationships/font" Target="fonts/MontserratLight-boldItalic.fntdata"/><Relationship Id="rId10" Type="http://schemas.openxmlformats.org/officeDocument/2006/relationships/slide" Target="slides/slide6.xml"/><Relationship Id="rId32" Type="http://schemas.openxmlformats.org/officeDocument/2006/relationships/font" Target="fonts/MontserratLight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Google Shape;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4b4a8583_07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4b4a8583_0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54b4a8583_08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54b4a8583_0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4b4a8583_08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54b4a8583_0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4b4a8583_09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54b4a8583_0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4b4a8583_010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54b4a8583_0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54b4a8583_010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54b4a8583_0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4b4a8583_011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4b4a8583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d0b7625c_03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8d0b7625c_0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54b4a8583_011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54b4a8583_0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4b4a8583_01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54b4a8583_0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54b4a8583_0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Google Shape;37;g54b4a8583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54b4a8583_013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54b4a8583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54b4a8583_014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54b4a8583_0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54b4a8583_03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54b4a8583_0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54b4a8583_04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54b4a8583_0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54b4a8583_0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54b4a8583_0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54b4a8583_05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54b4a8583_0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4b4a8583_05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4b4a8583_0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4b4a8583_06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4b4a8583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4b4a8583_07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4b4a8583_0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457200" y="1200150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2" type="body"/>
          </p:nvPr>
        </p:nvSpPr>
        <p:spPr>
          <a:xfrm>
            <a:off x="4692274" y="1200150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light-gradient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 sz="30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</a:defRPr>
            </a:lvl1pPr>
            <a:lvl2pPr lvl="1" algn="r">
              <a:buNone/>
              <a:defRPr sz="1300">
                <a:solidFill>
                  <a:schemeClr val="dk1"/>
                </a:solidFill>
              </a:defRPr>
            </a:lvl2pPr>
            <a:lvl3pPr lvl="2" algn="r">
              <a:buNone/>
              <a:defRPr sz="1300">
                <a:solidFill>
                  <a:schemeClr val="dk1"/>
                </a:solidFill>
              </a:defRPr>
            </a:lvl3pPr>
            <a:lvl4pPr lvl="3" algn="r">
              <a:buNone/>
              <a:defRPr sz="1300">
                <a:solidFill>
                  <a:schemeClr val="dk1"/>
                </a:solidFill>
              </a:defRPr>
            </a:lvl4pPr>
            <a:lvl5pPr lvl="4" algn="r">
              <a:buNone/>
              <a:defRPr sz="1300">
                <a:solidFill>
                  <a:schemeClr val="dk1"/>
                </a:solidFill>
              </a:defRPr>
            </a:lvl5pPr>
            <a:lvl6pPr lvl="5" algn="r">
              <a:buNone/>
              <a:defRPr sz="1300">
                <a:solidFill>
                  <a:schemeClr val="dk1"/>
                </a:solidFill>
              </a:defRPr>
            </a:lvl6pPr>
            <a:lvl7pPr lvl="6" algn="r">
              <a:buNone/>
              <a:defRPr sz="1300">
                <a:solidFill>
                  <a:schemeClr val="dk1"/>
                </a:solidFill>
              </a:defRPr>
            </a:lvl7pPr>
            <a:lvl8pPr lvl="7" algn="r">
              <a:buNone/>
              <a:defRPr sz="1300">
                <a:solidFill>
                  <a:schemeClr val="dk1"/>
                </a:solidFill>
              </a:defRPr>
            </a:lvl8pPr>
            <a:lvl9pPr lvl="8" algn="r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/>
        </p:nvSpPr>
        <p:spPr>
          <a:xfrm>
            <a:off x="273450" y="1282200"/>
            <a:ext cx="8597100" cy="25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20 Habits For</a:t>
            </a:r>
            <a:endParaRPr sz="480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Building Self-Discipline</a:t>
            </a:r>
            <a:endParaRPr sz="480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Working From Home</a:t>
            </a:r>
            <a:endParaRPr sz="480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#9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Get sunlight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Failure to do this can have similarly negative health and focus consequences.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#10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457200" y="11870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Eat properly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Breakfast is especially important if you want to be productive. Aim for filling, complex carbs.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#11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457200" y="384950"/>
            <a:ext cx="8229600" cy="443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Dress for the job you want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Don’t work in your pyjamas! It sets the wrong tone for the day and makes you feel less productive.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#12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457200" y="387450"/>
            <a:ext cx="8229600" cy="41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Use Notion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Try this amazing app for note taking and project management.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#13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531875" y="472050"/>
            <a:ext cx="8229600" cy="456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Get an Apple Watch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Not only can an Apple Watch put your notifications on your wrist (keeping you away from your phone), it can also constantly display your todo list with Todoist!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#14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457200" y="429600"/>
            <a:ext cx="8229600" cy="40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Try study videos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These let you work alongside someone else who is being productive. Many people find this very helpful.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 	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#15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556000" y="549250"/>
            <a:ext cx="8229600" cy="435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Sensory deprivation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Sensory deprivation means using noise cancelling headphones or large screens to block out as many distractions as possible.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#16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24"/>
          <p:cNvSpPr txBox="1"/>
          <p:nvPr>
            <p:ph idx="1" type="body"/>
          </p:nvPr>
        </p:nvSpPr>
        <p:spPr>
          <a:xfrm>
            <a:off x="510900" y="563025"/>
            <a:ext cx="8229600" cy="412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Separate downtime and work time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When you finish work you should not engage with your work in any way. That means turning off notifications, or having a separate work phone.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#17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" name="Google Shape;136;p25"/>
          <p:cNvSpPr txBox="1"/>
          <p:nvPr>
            <p:ph idx="1" type="body"/>
          </p:nvPr>
        </p:nvSpPr>
        <p:spPr>
          <a:xfrm>
            <a:off x="648550" y="432375"/>
            <a:ext cx="8229600" cy="41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Get social interaction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Social interaction is highly important if you want to stay sane! Try calling people at lunch.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#18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p26"/>
          <p:cNvSpPr txBox="1"/>
          <p:nvPr>
            <p:ph idx="1" type="body"/>
          </p:nvPr>
        </p:nvSpPr>
        <p:spPr>
          <a:xfrm>
            <a:off x="361125" y="517325"/>
            <a:ext cx="8229600" cy="410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Be inspired by what you do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This may be easier said than done, but if you are inspired by your work and you’re passionate about it, you will find it to be intrinsically motivating.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#1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Google Shape;40;p9"/>
          <p:cNvSpPr txBox="1"/>
          <p:nvPr>
            <p:ph idx="1" type="body"/>
          </p:nvPr>
        </p:nvSpPr>
        <p:spPr>
          <a:xfrm>
            <a:off x="457200" y="1128425"/>
            <a:ext cx="8229600" cy="37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Just Start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latin typeface="Montserrat"/>
                <a:ea typeface="Montserrat"/>
                <a:cs typeface="Montserrat"/>
                <a:sym typeface="Montserrat"/>
              </a:rPr>
              <a:t>Writers’ block doesn’t just affect writers – it can affect anyone. It basically means that starting a project is always the hardest part. But don’t just stare at the blank page: just start as soon as possible and then plough on. You can always go back and fix it.</a:t>
            </a:r>
            <a:endParaRPr sz="2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#19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" name="Google Shape;148;p27"/>
          <p:cNvSpPr txBox="1"/>
          <p:nvPr>
            <p:ph idx="1" type="body"/>
          </p:nvPr>
        </p:nvSpPr>
        <p:spPr>
          <a:xfrm>
            <a:off x="457200" y="446125"/>
            <a:ext cx="8229600" cy="437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Start tomorrow’s job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Start whatever you have to do tomorrow before you clock off tonight. That prevents you from having to start a new task first thing in the morning – which is hard!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/>
          <p:nvPr>
            <p:ph type="title"/>
          </p:nvPr>
        </p:nvSpPr>
        <p:spPr>
          <a:xfrm>
            <a:off x="457200" y="165001"/>
            <a:ext cx="8229600" cy="72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#20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" name="Google Shape;154;p28"/>
          <p:cNvSpPr txBox="1"/>
          <p:nvPr>
            <p:ph idx="1" type="body"/>
          </p:nvPr>
        </p:nvSpPr>
        <p:spPr>
          <a:xfrm>
            <a:off x="523975" y="427300"/>
            <a:ext cx="8292900" cy="437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Create accountability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Tell your clients you will send them your work as you complete it. Now you HAVE to do something useful with your time!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type="title"/>
          </p:nvPr>
        </p:nvSpPr>
        <p:spPr>
          <a:xfrm>
            <a:off x="457200" y="77653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#2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457200" y="622725"/>
            <a:ext cx="8229600" cy="444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The one minute rule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If a task takes one minute or less, finish it right away. This helps you reduce your to-do list, which makes you feel significantly less stressed.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#3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" name="Google Shape;52;p11"/>
          <p:cNvSpPr txBox="1"/>
          <p:nvPr>
            <p:ph idx="1" type="body"/>
          </p:nvPr>
        </p:nvSpPr>
        <p:spPr>
          <a:xfrm>
            <a:off x="457200" y="11665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Start your day early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The more you do early on, the freer the rest of your day will be. And you’ll feel super productive!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type="title"/>
          </p:nvPr>
        </p:nvSpPr>
        <p:spPr>
          <a:xfrm>
            <a:off x="457200" y="379126"/>
            <a:ext cx="8229600" cy="696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#4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" name="Google Shape;58;p12"/>
          <p:cNvSpPr txBox="1"/>
          <p:nvPr>
            <p:ph idx="1" type="body"/>
          </p:nvPr>
        </p:nvSpPr>
        <p:spPr>
          <a:xfrm>
            <a:off x="457200" y="499200"/>
            <a:ext cx="8229600" cy="45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Eat the frog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This means you should do the biggest and most unpleasant task first. It’s better behind you than in front of you!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#5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618150" y="1115575"/>
            <a:ext cx="8068800" cy="35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Block out distractions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Try to get into a flow state. Invest in noise cancelling headphones to make this easier.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457200" y="57603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#6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457200" y="1002325"/>
            <a:ext cx="8229600" cy="39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Schedule rewards and downtime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You can’t be focussed for 8 hours in a row, so make sure your downtime is scheduled. Try the Pomodoro technique.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#7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410525" y="528050"/>
            <a:ext cx="8229600" cy="423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Sleep!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Your sleep the night before will directly impact on your productivity today. Make sure to give this a high priority.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Tip #8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457200" y="500050"/>
            <a:ext cx="8229600" cy="413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Exercise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Working from home can mean getting zero exercise. Make sure this isn’t the case by going out and running, or by lifting weights at home.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